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7" r:id="rId9"/>
    <p:sldId id="268" r:id="rId10"/>
    <p:sldId id="269" r:id="rId11"/>
    <p:sldId id="262" r:id="rId12"/>
    <p:sldId id="270" r:id="rId13"/>
    <p:sldId id="271" r:id="rId14"/>
    <p:sldId id="263" r:id="rId15"/>
    <p:sldId id="264" r:id="rId16"/>
    <p:sldId id="272" r:id="rId17"/>
  </p:sldIdLst>
  <p:sldSz cx="10080625" cy="5670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5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58F4137-EDB5-4732-8F86-0E2BB53C4E99}" type="slidenum">
              <a:t>‹#›</a:t>
            </a:fld>
            <a:endParaRPr lang="ru-RU" sz="1400" b="0" i="0" u="none" strike="noStrike" kern="1200">
              <a:ln>
                <a:noFill/>
              </a:ln>
              <a:latin typeface="Liberation Sans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02477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b="0" kern="1200">
                <a:latin typeface="Liberation Sans Narrow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ru-RU" sz="1400" b="0" kern="1200">
                <a:latin typeface="Liberation Sans Narrow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b="0" kern="1200">
                <a:latin typeface="Liberation Sans Narrow" pitchFamily="34"/>
                <a:ea typeface="Segoe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ru-RU" sz="1400" b="0" kern="1200">
                <a:latin typeface="Liberation Sans Narrow" pitchFamily="34"/>
                <a:ea typeface="Segoe UI" pitchFamily="2"/>
                <a:cs typeface="Tahoma" pitchFamily="2"/>
              </a:defRPr>
            </a:lvl1pPr>
          </a:lstStyle>
          <a:p>
            <a:pPr lvl="0"/>
            <a:fld id="{1EB42842-2573-4DD8-9BD2-9ACD60EAFD3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AA4D7F0-1FFD-40E9-BECE-D440DC8D5B94}" type="slidenum">
              <a:t>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72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BB518560-D303-4C89-AC6A-2FFACCAA6C6A}" type="slidenum">
              <a:t>2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918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0B6DCE6-509B-4095-8CF7-E26EB9F35B7E}" type="slidenum">
              <a:t>3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4388"/>
            <a:ext cx="7127875" cy="4010025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90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F6DD5C84-4D07-4399-9294-BD1BDC8AF874}" type="slidenum">
              <a:t>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6F439BA1-AEDD-48BD-A9A4-266413998CDD}" type="slidenum">
              <a:t>6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FC3B59A-6B3B-4440-BAE4-07BC00FA83E7}" type="slidenum">
              <a:t>11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018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8F44E9A-BCAA-4DC8-8CC0-F4BDCA5CDF4B}" type="slidenum">
              <a:t>14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62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74BDB2CD-491F-4E78-94B3-D09BBC6E10BF}" type="slidenum">
              <a:t>15</a:t>
            </a:fld>
            <a:endParaRPr lang="ru-RU"/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2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777" y="1075557"/>
            <a:ext cx="7185071" cy="2074747"/>
          </a:xfrm>
        </p:spPr>
        <p:txBody>
          <a:bodyPr anchor="b">
            <a:normAutofit/>
          </a:bodyPr>
          <a:lstStyle>
            <a:lvl1pPr algn="ctr">
              <a:defRPr sz="396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777" y="3213312"/>
            <a:ext cx="7185071" cy="1134109"/>
          </a:xfrm>
        </p:spPr>
        <p:txBody>
          <a:bodyPr>
            <a:normAutofit/>
          </a:bodyPr>
          <a:lstStyle>
            <a:lvl1pPr marL="0" indent="0" algn="ctr">
              <a:buNone/>
              <a:defRPr sz="1819">
                <a:solidFill>
                  <a:schemeClr val="bg1">
                    <a:lumMod val="50000"/>
                  </a:schemeClr>
                </a:solidFill>
              </a:defRPr>
            </a:lvl1pPr>
            <a:lvl2pPr marL="378013" indent="0" algn="ctr">
              <a:buNone/>
              <a:defRPr sz="1654"/>
            </a:lvl2pPr>
            <a:lvl3pPr marL="756026" indent="0" algn="ctr">
              <a:buNone/>
              <a:defRPr sz="1488"/>
            </a:lvl3pPr>
            <a:lvl4pPr marL="1134039" indent="0" algn="ctr">
              <a:buNone/>
              <a:defRPr sz="1323"/>
            </a:lvl4pPr>
            <a:lvl5pPr marL="1512052" indent="0" algn="ctr">
              <a:buNone/>
              <a:defRPr sz="1323"/>
            </a:lvl5pPr>
            <a:lvl6pPr marL="1890065" indent="0" algn="ctr">
              <a:buNone/>
              <a:defRPr sz="1323"/>
            </a:lvl6pPr>
            <a:lvl7pPr marL="2268078" indent="0" algn="ctr">
              <a:buNone/>
              <a:defRPr sz="1323"/>
            </a:lvl7pPr>
            <a:lvl8pPr marL="2646091" indent="0" algn="ctr">
              <a:buNone/>
              <a:defRPr sz="1323"/>
            </a:lvl8pPr>
            <a:lvl9pPr marL="3024104" indent="0" algn="ctr">
              <a:buNone/>
              <a:defRPr sz="132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7228CF-568D-489E-8F87-CEEF83F7C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21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46" y="3546677"/>
            <a:ext cx="8569550" cy="671081"/>
          </a:xfrm>
        </p:spPr>
        <p:txBody>
          <a:bodyPr anchor="b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9573" y="577359"/>
            <a:ext cx="8121495" cy="2657614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0" y="4224161"/>
            <a:ext cx="8569566" cy="564303"/>
          </a:xfrm>
        </p:spPr>
        <p:txBody>
          <a:bodyPr/>
          <a:lstStyle>
            <a:lvl1pPr marL="0" indent="0" algn="ctr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2164A6-F6D1-430D-AEF1-0F5733D0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729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0" y="504048"/>
            <a:ext cx="8569566" cy="2833824"/>
          </a:xfrm>
        </p:spPr>
        <p:txBody>
          <a:bodyPr anchor="ctr"/>
          <a:lstStyle>
            <a:lvl1pPr algn="ctr"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0" y="3476764"/>
            <a:ext cx="8569566" cy="1311701"/>
          </a:xfrm>
        </p:spPr>
        <p:txBody>
          <a:bodyPr anchor="ctr"/>
          <a:lstStyle>
            <a:lvl1pPr marL="0" indent="0" algn="ctr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2164A6-F6D1-430D-AEF1-0F5733D0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36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61" y="504049"/>
            <a:ext cx="7691729" cy="2474688"/>
          </a:xfrm>
        </p:spPr>
        <p:txBody>
          <a:bodyPr anchor="ctr"/>
          <a:lstStyle>
            <a:lvl1pPr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22668" y="2984961"/>
            <a:ext cx="7236601" cy="491802"/>
          </a:xfrm>
        </p:spPr>
        <p:txBody>
          <a:bodyPr anchor="t">
            <a:normAutofit/>
          </a:bodyPr>
          <a:lstStyle>
            <a:lvl1pPr marL="0" indent="0">
              <a:buNone/>
              <a:defRPr sz="1158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0" y="3615655"/>
            <a:ext cx="8569566" cy="1175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2164A6-F6D1-430D-AEF1-0F5733D093E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28053" y="623584"/>
            <a:ext cx="504031" cy="483523"/>
          </a:xfrm>
          <a:prstGeom prst="rect">
            <a:avLst/>
          </a:prstGeom>
        </p:spPr>
        <p:txBody>
          <a:bodyPr vert="horz" lIns="75605" tIns="37802" rIns="75605" bIns="3780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61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29231" y="2475246"/>
            <a:ext cx="504031" cy="483523"/>
          </a:xfrm>
          <a:prstGeom prst="rect">
            <a:avLst/>
          </a:prstGeom>
        </p:spPr>
        <p:txBody>
          <a:bodyPr vert="horz" lIns="75605" tIns="37802" rIns="75605" bIns="3780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61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34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0" y="1768406"/>
            <a:ext cx="8569566" cy="2076915"/>
          </a:xfrm>
        </p:spPr>
        <p:txBody>
          <a:bodyPr anchor="b"/>
          <a:lstStyle>
            <a:lvl1pPr algn="ctr"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0" y="3855060"/>
            <a:ext cx="8569566" cy="943144"/>
          </a:xfrm>
        </p:spPr>
        <p:txBody>
          <a:bodyPr anchor="t"/>
          <a:lstStyle>
            <a:lvl1pPr marL="0" indent="0" algn="ctr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2164A6-F6D1-430D-AEF1-0F5733D0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938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55530" y="504049"/>
            <a:ext cx="8569566" cy="13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55529" y="1957235"/>
            <a:ext cx="2727669" cy="47648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984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55529" y="2433719"/>
            <a:ext cx="2727669" cy="2354746"/>
          </a:xfrm>
        </p:spPr>
        <p:txBody>
          <a:bodyPr anchor="t">
            <a:normAutofit/>
          </a:bodyPr>
          <a:lstStyle>
            <a:lvl1pPr marL="0" indent="0" algn="ctr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1338" y="1957235"/>
            <a:ext cx="2721505" cy="47648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984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72209" y="2433719"/>
            <a:ext cx="2731286" cy="2354746"/>
          </a:xfrm>
        </p:spPr>
        <p:txBody>
          <a:bodyPr anchor="t">
            <a:normAutofit/>
          </a:bodyPr>
          <a:lstStyle>
            <a:lvl1pPr marL="0" indent="0" algn="ctr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92506" y="1957235"/>
            <a:ext cx="2732590" cy="47648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984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592506" y="2433719"/>
            <a:ext cx="2732590" cy="2354746"/>
          </a:xfrm>
        </p:spPr>
        <p:txBody>
          <a:bodyPr anchor="t">
            <a:normAutofit/>
          </a:bodyPr>
          <a:lstStyle>
            <a:lvl1pPr marL="0" indent="0" algn="ctr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2164A6-F6D1-430D-AEF1-0F5733D0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9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55530" y="505018"/>
            <a:ext cx="8569566" cy="13262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55529" y="3476763"/>
            <a:ext cx="2725547" cy="47648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19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55529" y="1957235"/>
            <a:ext cx="2725547" cy="1260122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55529" y="3953246"/>
            <a:ext cx="2725547" cy="835218"/>
          </a:xfrm>
        </p:spPr>
        <p:txBody>
          <a:bodyPr anchor="t">
            <a:normAutofit/>
          </a:bodyPr>
          <a:lstStyle>
            <a:lvl1pPr marL="0" indent="0" algn="ctr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73375" y="3476763"/>
            <a:ext cx="2730027" cy="47648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19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72208" y="1957235"/>
            <a:ext cx="2731287" cy="1260122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72208" y="3953245"/>
            <a:ext cx="2731287" cy="835219"/>
          </a:xfrm>
        </p:spPr>
        <p:txBody>
          <a:bodyPr anchor="t">
            <a:normAutofit/>
          </a:bodyPr>
          <a:lstStyle>
            <a:lvl1pPr marL="0" indent="0" algn="ctr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92506" y="3476763"/>
            <a:ext cx="2729079" cy="47648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19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592506" y="1957235"/>
            <a:ext cx="2732590" cy="1260122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8013" indent="0">
              <a:buNone/>
              <a:defRPr sz="1323"/>
            </a:lvl2pPr>
            <a:lvl3pPr marL="756026" indent="0">
              <a:buNone/>
              <a:defRPr sz="1323"/>
            </a:lvl3pPr>
            <a:lvl4pPr marL="1134039" indent="0">
              <a:buNone/>
              <a:defRPr sz="1323"/>
            </a:lvl4pPr>
            <a:lvl5pPr marL="1512052" indent="0">
              <a:buNone/>
              <a:defRPr sz="1323"/>
            </a:lvl5pPr>
            <a:lvl6pPr marL="1890065" indent="0">
              <a:buNone/>
              <a:defRPr sz="1323"/>
            </a:lvl6pPr>
            <a:lvl7pPr marL="2268078" indent="0">
              <a:buNone/>
              <a:defRPr sz="1323"/>
            </a:lvl7pPr>
            <a:lvl8pPr marL="2646091" indent="0">
              <a:buNone/>
              <a:defRPr sz="1323"/>
            </a:lvl8pPr>
            <a:lvl9pPr marL="3024104" indent="0">
              <a:buNone/>
              <a:defRPr sz="1323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592402" y="3953244"/>
            <a:ext cx="2732694" cy="835220"/>
          </a:xfrm>
        </p:spPr>
        <p:txBody>
          <a:bodyPr anchor="t">
            <a:normAutofit/>
          </a:bodyPr>
          <a:lstStyle>
            <a:lvl1pPr marL="0" indent="0" algn="ctr">
              <a:buNone/>
              <a:defRPr sz="1158"/>
            </a:lvl1pPr>
            <a:lvl2pPr marL="378013" indent="0">
              <a:buNone/>
              <a:defRPr sz="992"/>
            </a:lvl2pPr>
            <a:lvl3pPr marL="756026" indent="0">
              <a:buNone/>
              <a:defRPr sz="827"/>
            </a:lvl3pPr>
            <a:lvl4pPr marL="1134039" indent="0">
              <a:buNone/>
              <a:defRPr sz="744"/>
            </a:lvl4pPr>
            <a:lvl5pPr marL="1512052" indent="0">
              <a:buNone/>
              <a:defRPr sz="744"/>
            </a:lvl5pPr>
            <a:lvl6pPr marL="1890065" indent="0">
              <a:buNone/>
              <a:defRPr sz="744"/>
            </a:lvl6pPr>
            <a:lvl7pPr marL="2268078" indent="0">
              <a:buNone/>
              <a:defRPr sz="744"/>
            </a:lvl7pPr>
            <a:lvl8pPr marL="2646091" indent="0">
              <a:buNone/>
              <a:defRPr sz="744"/>
            </a:lvl8pPr>
            <a:lvl9pPr marL="3024104" indent="0">
              <a:buNone/>
              <a:defRPr sz="7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2164A6-F6D1-430D-AEF1-0F5733D09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21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5530" y="1957236"/>
            <a:ext cx="8569566" cy="28312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7FE909B-93C5-42E6-B7FD-462AF0EC1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59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7" y="504050"/>
            <a:ext cx="2111148" cy="428441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55530" y="504050"/>
            <a:ext cx="6332409" cy="428441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7A8CF7-C8B8-4054-B019-9BE6D340E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553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5529" y="1957235"/>
            <a:ext cx="8569049" cy="2831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CB4CB2-F62B-4B16-A621-3E7B398E0E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5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29" y="685099"/>
            <a:ext cx="8559066" cy="2262944"/>
          </a:xfrm>
        </p:spPr>
        <p:txBody>
          <a:bodyPr anchor="b">
            <a:normAutofit/>
          </a:bodyPr>
          <a:lstStyle>
            <a:lvl1pPr>
              <a:defRPr sz="330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29" y="3024175"/>
            <a:ext cx="8559066" cy="1131285"/>
          </a:xfrm>
        </p:spPr>
        <p:txBody>
          <a:bodyPr>
            <a:normAutofit/>
          </a:bodyPr>
          <a:lstStyle>
            <a:lvl1pPr marL="0" indent="0" algn="ctr">
              <a:buNone/>
              <a:defRPr sz="1654">
                <a:solidFill>
                  <a:schemeClr val="bg1">
                    <a:lumMod val="50000"/>
                  </a:schemeClr>
                </a:solidFill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3D5B3F-F4F2-4A3F-855F-25274DCC05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7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530" y="511422"/>
            <a:ext cx="8569566" cy="13198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55529" y="1957235"/>
            <a:ext cx="4221779" cy="2831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103316" y="1957235"/>
            <a:ext cx="4221262" cy="28312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B8D38A-7CE6-4285-A82A-1EBD0E143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3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55530" y="511422"/>
            <a:ext cx="8569566" cy="13198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7810" y="1960481"/>
            <a:ext cx="4029500" cy="56225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150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55530" y="2522735"/>
            <a:ext cx="4221780" cy="22657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8709" y="1960481"/>
            <a:ext cx="4036387" cy="56225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150" b="0">
                <a:solidFill>
                  <a:schemeClr val="tx1"/>
                </a:solidFill>
              </a:defRPr>
            </a:lvl1pPr>
            <a:lvl2pPr marL="378013" indent="0">
              <a:buNone/>
              <a:defRPr sz="1654" b="1"/>
            </a:lvl2pPr>
            <a:lvl3pPr marL="756026" indent="0">
              <a:buNone/>
              <a:defRPr sz="1488" b="1"/>
            </a:lvl3pPr>
            <a:lvl4pPr marL="1134039" indent="0">
              <a:buNone/>
              <a:defRPr sz="1323" b="1"/>
            </a:lvl4pPr>
            <a:lvl5pPr marL="1512052" indent="0">
              <a:buNone/>
              <a:defRPr sz="1323" b="1"/>
            </a:lvl5pPr>
            <a:lvl6pPr marL="1890065" indent="0">
              <a:buNone/>
              <a:defRPr sz="1323" b="1"/>
            </a:lvl6pPr>
            <a:lvl7pPr marL="2268078" indent="0">
              <a:buNone/>
              <a:defRPr sz="1323" b="1"/>
            </a:lvl7pPr>
            <a:lvl8pPr marL="2646091" indent="0">
              <a:buNone/>
              <a:defRPr sz="1323" b="1"/>
            </a:lvl8pPr>
            <a:lvl9pPr marL="3024104" indent="0">
              <a:buNone/>
              <a:defRPr sz="132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103317" y="2522735"/>
            <a:ext cx="4221263" cy="22657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92235E-CD62-42C2-ACF2-31C1F6987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1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21D98E-9204-45CE-A7A5-4D52EEE26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1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0F444A-ABD4-4CF8-A837-019749CC46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34899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0" y="504049"/>
            <a:ext cx="3254117" cy="1672930"/>
          </a:xfrm>
        </p:spPr>
        <p:txBody>
          <a:bodyPr anchor="b"/>
          <a:lstStyle>
            <a:lvl1pPr algn="ctr"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98658" y="504049"/>
            <a:ext cx="5126437" cy="42844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0" y="2176978"/>
            <a:ext cx="3254118" cy="2611486"/>
          </a:xfrm>
        </p:spPr>
        <p:txBody>
          <a:bodyPr/>
          <a:lstStyle>
            <a:lvl1pPr marL="0" indent="0" algn="ctr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C71342-800D-4471-B3C3-63363C6BC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8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5670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30" y="504049"/>
            <a:ext cx="4907168" cy="1672931"/>
          </a:xfrm>
        </p:spPr>
        <p:txBody>
          <a:bodyPr anchor="b"/>
          <a:lstStyle>
            <a:lvl1pPr algn="ctr">
              <a:defRPr sz="264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38997" y="504049"/>
            <a:ext cx="2691605" cy="4284416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646"/>
            </a:lvl1pPr>
            <a:lvl2pPr marL="378013" indent="0">
              <a:buNone/>
              <a:defRPr sz="2315"/>
            </a:lvl2pPr>
            <a:lvl3pPr marL="756026" indent="0">
              <a:buNone/>
              <a:defRPr sz="1984"/>
            </a:lvl3pPr>
            <a:lvl4pPr marL="1134039" indent="0">
              <a:buNone/>
              <a:defRPr sz="1654"/>
            </a:lvl4pPr>
            <a:lvl5pPr marL="1512052" indent="0">
              <a:buNone/>
              <a:defRPr sz="1654"/>
            </a:lvl5pPr>
            <a:lvl6pPr marL="1890065" indent="0">
              <a:buNone/>
              <a:defRPr sz="1654"/>
            </a:lvl6pPr>
            <a:lvl7pPr marL="2268078" indent="0">
              <a:buNone/>
              <a:defRPr sz="1654"/>
            </a:lvl7pPr>
            <a:lvl8pPr marL="2646091" indent="0">
              <a:buNone/>
              <a:defRPr sz="1654"/>
            </a:lvl8pPr>
            <a:lvl9pPr marL="3024104" indent="0">
              <a:buNone/>
              <a:defRPr sz="1654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46" y="2176979"/>
            <a:ext cx="4907152" cy="2611485"/>
          </a:xfrm>
        </p:spPr>
        <p:txBody>
          <a:bodyPr/>
          <a:lstStyle>
            <a:lvl1pPr marL="0" indent="0" algn="ctr">
              <a:buNone/>
              <a:defRPr sz="1323"/>
            </a:lvl1pPr>
            <a:lvl2pPr marL="378013" indent="0">
              <a:buNone/>
              <a:defRPr sz="1158"/>
            </a:lvl2pPr>
            <a:lvl3pPr marL="756026" indent="0">
              <a:buNone/>
              <a:defRPr sz="992"/>
            </a:lvl3pPr>
            <a:lvl4pPr marL="1134039" indent="0">
              <a:buNone/>
              <a:defRPr sz="827"/>
            </a:lvl4pPr>
            <a:lvl5pPr marL="1512052" indent="0">
              <a:buNone/>
              <a:defRPr sz="827"/>
            </a:lvl5pPr>
            <a:lvl6pPr marL="1890065" indent="0">
              <a:buNone/>
              <a:defRPr sz="827"/>
            </a:lvl6pPr>
            <a:lvl7pPr marL="2268078" indent="0">
              <a:buNone/>
              <a:defRPr sz="827"/>
            </a:lvl7pPr>
            <a:lvl8pPr marL="2646091" indent="0">
              <a:buNone/>
              <a:defRPr sz="827"/>
            </a:lvl8pPr>
            <a:lvl9pPr marL="3024104" indent="0">
              <a:buNone/>
              <a:defRPr sz="82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37C750-1886-4228-84F8-37AA9C728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1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0080627" cy="56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30" y="511422"/>
            <a:ext cx="8569566" cy="1319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30" y="1957236"/>
            <a:ext cx="8569566" cy="2831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48956" y="4864597"/>
            <a:ext cx="2268141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chemeClr val="tx1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5530" y="4864597"/>
            <a:ext cx="5517296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>
                <a:solidFill>
                  <a:schemeClr val="tx1"/>
                </a:solidFill>
              </a:defRPr>
            </a:lvl1pPr>
          </a:lstStyle>
          <a:p>
            <a:pPr lv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93226" y="4864597"/>
            <a:ext cx="631870" cy="301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>
                <a:solidFill>
                  <a:schemeClr val="tx1"/>
                </a:solidFill>
              </a:defRPr>
            </a:lvl1pPr>
          </a:lstStyle>
          <a:p>
            <a:pPr lvl="0"/>
            <a:fld id="{6C8B7B8E-C79C-4927-9FD8-D60E32AC49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92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756026" rtl="0" eaLnBrk="1" latinLnBrk="0" hangingPunct="1">
        <a:lnSpc>
          <a:spcPct val="90000"/>
        </a:lnSpc>
        <a:spcBef>
          <a:spcPct val="0"/>
        </a:spcBef>
        <a:buNone/>
        <a:defRPr sz="2976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89006" indent="-189006" algn="l" defTabSz="756026" rtl="0" eaLnBrk="1" latinLnBrk="0" hangingPunct="1">
        <a:lnSpc>
          <a:spcPct val="120000"/>
        </a:lnSpc>
        <a:spcBef>
          <a:spcPts val="827"/>
        </a:spcBef>
        <a:buClr>
          <a:schemeClr val="tx1"/>
        </a:buClr>
        <a:buFont typeface="Arial" panose="020B0604020202020204" pitchFamily="34" charset="0"/>
        <a:buChar char="•"/>
        <a:defRPr sz="1654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67019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48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45032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323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23045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01058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079071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457084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835097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213110" indent="-189006" algn="l" defTabSz="756026" rtl="0" eaLnBrk="1" latinLnBrk="0" hangingPunct="1">
        <a:lnSpc>
          <a:spcPct val="120000"/>
        </a:lnSpc>
        <a:spcBef>
          <a:spcPts val="413"/>
        </a:spcBef>
        <a:buClr>
          <a:schemeClr val="tx1"/>
        </a:buClr>
        <a:buFont typeface="Arial" panose="020B0604020202020204" pitchFamily="34" charset="0"/>
        <a:buChar char="•"/>
        <a:defRPr sz="1158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6026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4039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2052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90065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8078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6091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4104" algn="l" defTabSz="756026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loud.mail.ru/public/WTg2/jxJPeQSzV" TargetMode="Externa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gBfi1bnNYBSD2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08644" y="1050131"/>
            <a:ext cx="9002712" cy="1589087"/>
          </a:xfrm>
        </p:spPr>
        <p:txBody>
          <a:bodyPr>
            <a:spAutoFit/>
          </a:bodyPr>
          <a:lstStyle/>
          <a:p>
            <a:pPr lvl="0"/>
            <a:r>
              <a:rPr lang="ru-RU" sz="2800" dirty="0">
                <a:latin typeface="Times New Roman" pitchFamily="18"/>
              </a:rPr>
              <a:t/>
            </a:r>
            <a:br>
              <a:rPr lang="ru-RU" sz="2800" dirty="0">
                <a:latin typeface="Times New Roman" pitchFamily="18"/>
              </a:rPr>
            </a:br>
            <a:r>
              <a:rPr lang="ru-RU" sz="2000" dirty="0">
                <a:latin typeface="Times New Roman" pitchFamily="18"/>
              </a:rPr>
              <a:t>Мастер-класс</a:t>
            </a:r>
            <a:br>
              <a:rPr lang="ru-RU" sz="2000" dirty="0">
                <a:latin typeface="Times New Roman" pitchFamily="18"/>
              </a:rPr>
            </a:br>
            <a:r>
              <a:rPr lang="ru-RU" sz="2000" dirty="0">
                <a:latin typeface="Times New Roman" pitchFamily="18"/>
              </a:rPr>
              <a:t> «Использование программы </a:t>
            </a:r>
            <a:br>
              <a:rPr lang="ru-RU" sz="2000" dirty="0">
                <a:latin typeface="Times New Roman" pitchFamily="18"/>
              </a:rPr>
            </a:br>
            <a:r>
              <a:rPr lang="ru-RU" sz="2000" dirty="0" err="1">
                <a:latin typeface="Times New Roman" pitchFamily="18"/>
              </a:rPr>
              <a:t>Adobe</a:t>
            </a:r>
            <a:r>
              <a:rPr lang="ru-RU" sz="2000" dirty="0">
                <a:latin typeface="Times New Roman" pitchFamily="18"/>
              </a:rPr>
              <a:t> </a:t>
            </a:r>
            <a:r>
              <a:rPr lang="ru-RU" sz="2000" dirty="0" err="1">
                <a:latin typeface="Times New Roman" pitchFamily="18"/>
              </a:rPr>
              <a:t>Photoshop</a:t>
            </a:r>
            <a:r>
              <a:rPr lang="ru-RU" sz="2000" dirty="0">
                <a:latin typeface="Times New Roman" pitchFamily="18"/>
              </a:rPr>
              <a:t> в создании дидактических игр».</a:t>
            </a:r>
            <a:br>
              <a:rPr lang="ru-RU" sz="2000" dirty="0">
                <a:latin typeface="Times New Roman" pitchFamily="18"/>
              </a:rPr>
            </a:br>
            <a:endParaRPr lang="ru-RU" sz="2000" dirty="0">
              <a:latin typeface="Times New Roman" pitchFamily="18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3023616" y="4618038"/>
            <a:ext cx="4295775" cy="1579562"/>
          </a:xfrm>
        </p:spPr>
        <p:txBody>
          <a:bodyPr vert="horz">
            <a:normAutofit/>
          </a:bodyPr>
          <a:lstStyle/>
          <a:p>
            <a:pPr marL="0" lvl="0" indent="0" algn="ctr">
              <a:buNone/>
            </a:pP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Каменск-Уральский </a:t>
            </a:r>
            <a:endParaRPr lang="ru-RU" sz="2000" dirty="0" smtClean="0">
              <a:latin typeface="Times New Roman" pitchFamily="18"/>
              <a:ea typeface="Segoe UI" pitchFamily="2"/>
              <a:cs typeface="Tahoma" pitchFamily="2"/>
            </a:endParaRPr>
          </a:p>
          <a:p>
            <a:pPr marL="0" lvl="0" indent="0" algn="ctr">
              <a:buNone/>
            </a:pPr>
            <a: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  <a:t>2023-2024 </a:t>
            </a:r>
            <a:r>
              <a:rPr lang="ru-RU" sz="2000" dirty="0" err="1">
                <a:latin typeface="Times New Roman" pitchFamily="18"/>
                <a:ea typeface="Segoe UI" pitchFamily="2"/>
                <a:cs typeface="Tahoma" pitchFamily="2"/>
              </a:rPr>
              <a:t>уч.г</a:t>
            </a: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.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1984981" y="3036888"/>
            <a:ext cx="6650037" cy="1581150"/>
          </a:xfrm>
        </p:spPr>
        <p:txBody>
          <a:bodyPr vert="horz">
            <a:normAutofit/>
          </a:bodyPr>
          <a:lstStyle/>
          <a:p>
            <a:pPr marL="0" lvl="0" indent="0">
              <a:buNone/>
            </a:pP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Подготовила воспитатель: </a:t>
            </a:r>
            <a:r>
              <a:rPr lang="ru-RU" sz="2000" dirty="0" err="1">
                <a:latin typeface="Times New Roman" pitchFamily="18"/>
                <a:ea typeface="Segoe UI" pitchFamily="2"/>
                <a:cs typeface="Tahoma" pitchFamily="2"/>
              </a:rPr>
              <a:t>Михендеева</a:t>
            </a: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 К.В.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0000" y="180000"/>
            <a:ext cx="7020000" cy="7102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i="0" u="none" strike="noStrike" kern="1200" cap="all" dirty="0">
                <a:ln>
                  <a:noFill/>
                </a:ln>
                <a:latin typeface="Times New Roman" pitchFamily="18"/>
                <a:ea typeface="Segoe UI" pitchFamily="2"/>
                <a:cs typeface="Tahoma" pitchFamily="2"/>
              </a:rPr>
              <a:t>Муниципальное бюджетное дошкольное образовательное учреждение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400" i="0" u="none" strike="noStrike" kern="1200" cap="all" dirty="0" smtClean="0">
                <a:ln>
                  <a:noFill/>
                </a:ln>
                <a:latin typeface="Times New Roman" pitchFamily="18"/>
                <a:ea typeface="Segoe UI" pitchFamily="2"/>
                <a:cs typeface="Tahoma" pitchFamily="2"/>
              </a:rPr>
              <a:t>«Детский </a:t>
            </a:r>
            <a:r>
              <a:rPr lang="ru-RU" sz="1400" i="0" u="none" strike="noStrike" kern="1200" cap="all" dirty="0">
                <a:ln>
                  <a:noFill/>
                </a:ln>
                <a:latin typeface="Times New Roman" pitchFamily="18"/>
                <a:ea typeface="Segoe UI" pitchFamily="2"/>
                <a:cs typeface="Tahoma" pitchFamily="2"/>
              </a:rPr>
              <a:t>сад №</a:t>
            </a:r>
            <a:r>
              <a:rPr lang="ru-RU" sz="1400" i="0" u="none" strike="noStrike" kern="1200" cap="all" dirty="0" smtClean="0">
                <a:ln>
                  <a:noFill/>
                </a:ln>
                <a:latin typeface="Times New Roman" pitchFamily="18"/>
                <a:ea typeface="Segoe UI" pitchFamily="2"/>
                <a:cs typeface="Tahoma" pitchFamily="2"/>
              </a:rPr>
              <a:t>1»</a:t>
            </a:r>
            <a:endParaRPr lang="ru-RU" sz="1400" i="0" u="none" strike="noStrike" kern="1200" cap="all" dirty="0">
              <a:ln>
                <a:noFill/>
              </a:ln>
              <a:latin typeface="Times New Roman" pitchFamily="18"/>
              <a:ea typeface="Segoe UI" pitchFamily="2"/>
              <a:cs typeface="Tahoma" pitchFamily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7680" y="1293379"/>
            <a:ext cx="9253728" cy="276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90000"/>
              </a:lnSpc>
              <a:spcBef>
                <a:spcPts val="1414"/>
              </a:spcBef>
              <a:buSzPct val="45000"/>
            </a:pPr>
            <a:r>
              <a:rPr lang="ru-RU" sz="2000" cap="all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Для подготовки наглядных материалов и пособий педагогами все чаще используется иллюстративный </a:t>
            </a:r>
            <a:r>
              <a:rPr lang="ru-RU" sz="2000" cap="all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материал, </a:t>
            </a:r>
            <a:r>
              <a:rPr lang="ru-RU" sz="2000" cap="all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найденный в сети Интернет, телефон, фотоаппарат, сканер, видеокамера. В данном случае </a:t>
            </a:r>
            <a:r>
              <a:rPr lang="ru-RU" sz="2000" cap="all" dirty="0" err="1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Photoshop</a:t>
            </a:r>
            <a:r>
              <a:rPr lang="ru-RU" sz="2000" cap="all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 можно использовать для обработки полученных изображений, а также создания коллажей.</a:t>
            </a:r>
          </a:p>
          <a:p>
            <a:pPr lvl="0" hangingPunct="0">
              <a:lnSpc>
                <a:spcPct val="90000"/>
              </a:lnSpc>
              <a:spcBef>
                <a:spcPts val="1414"/>
              </a:spcBef>
              <a:buSzPct val="45000"/>
            </a:pPr>
            <a:r>
              <a:rPr lang="ru-RU" sz="2000" cap="all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Изучив эту тему, можно использовать полученные знания не только в учебном процессе, но и в проектной деятельности, в разработке демонстрационного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198770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87551" y="320309"/>
            <a:ext cx="8692639" cy="385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0" i="0" u="none" strike="noStrike" kern="1200" cap="all" dirty="0">
                <a:ln>
                  <a:noFill/>
                </a:ln>
                <a:latin typeface="Times New Roman" panose="02020603050405020304" pitchFamily="18" charset="0"/>
                <a:ea typeface="Segoe UI" pitchFamily="2"/>
                <a:cs typeface="Times New Roman" panose="02020603050405020304" pitchFamily="18" charset="0"/>
              </a:rPr>
              <a:t>Дидактические </a:t>
            </a:r>
            <a:r>
              <a:rPr lang="ru-RU" sz="1800" b="0" i="0" u="none" strike="noStrike" kern="1200" cap="all" dirty="0" smtClean="0">
                <a:ln>
                  <a:noFill/>
                </a:ln>
                <a:latin typeface="Times New Roman" panose="02020603050405020304" pitchFamily="18" charset="0"/>
                <a:ea typeface="Segoe UI" pitchFamily="2"/>
                <a:cs typeface="Times New Roman" panose="02020603050405020304" pitchFamily="18" charset="0"/>
              </a:rPr>
              <a:t>игры, </a:t>
            </a:r>
            <a:r>
              <a:rPr lang="ru-RU" sz="1800" b="0" i="0" u="none" strike="noStrike" kern="1200" cap="all" dirty="0">
                <a:ln>
                  <a:noFill/>
                </a:ln>
                <a:latin typeface="Times New Roman" panose="02020603050405020304" pitchFamily="18" charset="0"/>
                <a:ea typeface="Segoe UI" pitchFamily="2"/>
                <a:cs typeface="Times New Roman" panose="02020603050405020304" pitchFamily="18" charset="0"/>
              </a:rPr>
              <a:t>созданные в программе </a:t>
            </a:r>
            <a:r>
              <a:rPr lang="ru-RU" sz="2000" i="0" u="none" strike="noStrike" kern="1200" cap="all" dirty="0" err="1">
                <a:ln>
                  <a:noFill/>
                </a:ln>
                <a:latin typeface="Times New Roman" panose="02020603050405020304" pitchFamily="18" charset="0"/>
                <a:ea typeface="Segoe UI" pitchFamily="2"/>
                <a:cs typeface="Times New Roman" panose="02020603050405020304" pitchFamily="18" charset="0"/>
              </a:rPr>
              <a:t>Adobe</a:t>
            </a:r>
            <a:r>
              <a:rPr lang="ru-RU" sz="2000" i="0" u="none" strike="noStrike" kern="1200" cap="all" dirty="0">
                <a:ln>
                  <a:noFill/>
                </a:ln>
                <a:latin typeface="Times New Roman" panose="02020603050405020304" pitchFamily="18" charset="0"/>
                <a:ea typeface="Segoe UI" pitchFamily="2"/>
                <a:cs typeface="Times New Roman" panose="02020603050405020304" pitchFamily="18" charset="0"/>
              </a:rPr>
              <a:t> </a:t>
            </a:r>
            <a:r>
              <a:rPr lang="ru-RU" sz="2000" i="0" u="none" strike="noStrike" kern="1200" cap="all" dirty="0" err="1">
                <a:ln>
                  <a:noFill/>
                </a:ln>
                <a:latin typeface="Times New Roman" panose="02020603050405020304" pitchFamily="18" charset="0"/>
                <a:ea typeface="Segoe UI" pitchFamily="2"/>
                <a:cs typeface="Times New Roman" panose="02020603050405020304" pitchFamily="18" charset="0"/>
              </a:rPr>
              <a:t>Photoshop</a:t>
            </a:r>
            <a:endParaRPr lang="ru-RU" sz="2000" i="0" u="none" strike="noStrike" kern="1200" cap="all" dirty="0">
              <a:ln>
                <a:noFill/>
              </a:ln>
              <a:latin typeface="Times New Roman" panose="02020603050405020304" pitchFamily="18" charset="0"/>
              <a:ea typeface="Segoe UI" pitchFamily="2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0" y="1437375"/>
            <a:ext cx="3944566" cy="2500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19" y="1918781"/>
            <a:ext cx="4115842" cy="259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" y="280416"/>
            <a:ext cx="3566614" cy="252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22" y="3194304"/>
            <a:ext cx="3566614" cy="220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62" y="280416"/>
            <a:ext cx="3773878" cy="2523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62" y="3194304"/>
            <a:ext cx="3773878" cy="2206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8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26" y="3073654"/>
            <a:ext cx="3847030" cy="247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26" y="243840"/>
            <a:ext cx="3847030" cy="262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9" y="243840"/>
            <a:ext cx="3803904" cy="262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69" y="3073654"/>
            <a:ext cx="3803904" cy="2474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7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9616" y="282251"/>
            <a:ext cx="5940000" cy="857627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i="0" u="none" strike="noStrike" kern="1200" cap="all" dirty="0">
                <a:ln>
                  <a:noFill/>
                </a:ln>
                <a:latin typeface="Times New Roman" pitchFamily="18"/>
                <a:ea typeface="Segoe UI" pitchFamily="2"/>
                <a:cs typeface="Tahoma" pitchFamily="2"/>
              </a:rPr>
              <a:t>Мастер-класс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3200" b="1" i="0" u="none" strike="noStrike" kern="1200" dirty="0">
              <a:ln>
                <a:noFill/>
              </a:ln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9616" y="1139878"/>
            <a:ext cx="4500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36576" y="1139878"/>
            <a:ext cx="4320000" cy="30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31680" y="4815494"/>
            <a:ext cx="6595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>
                <a:solidFill>
                  <a:srgbClr val="002060"/>
                </a:solidFill>
                <a:hlinkClick r:id="rId5"/>
              </a:rPr>
              <a:t>https://</a:t>
            </a:r>
            <a:r>
              <a:rPr lang="en-US" sz="2000" u="sng" dirty="0" smtClean="0">
                <a:solidFill>
                  <a:srgbClr val="002060"/>
                </a:solidFill>
                <a:hlinkClick r:id="rId5"/>
              </a:rPr>
              <a:t>cloud.mail.ru/public/WTg2/jxJPeQSzV</a:t>
            </a:r>
            <a:r>
              <a:rPr lang="ru-RU" sz="2000" u="sng" dirty="0" smtClean="0">
                <a:solidFill>
                  <a:srgbClr val="002060"/>
                </a:solidFill>
              </a:rPr>
              <a:t>  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87680" y="457340"/>
            <a:ext cx="9113520" cy="2717660"/>
          </a:xfrm>
        </p:spPr>
        <p:txBody>
          <a:bodyPr vert="horz">
            <a:noAutofit/>
          </a:bodyPr>
          <a:lstStyle/>
          <a:p>
            <a:pPr lvl="0"/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Чтобы вы могли работать с </a:t>
            </a:r>
            <a:r>
              <a:rPr lang="ru-RU" sz="2000" dirty="0" err="1">
                <a:latin typeface="Times New Roman" pitchFamily="18"/>
                <a:ea typeface="Segoe UI" pitchFamily="2"/>
                <a:cs typeface="Tahoma" pitchFamily="2"/>
              </a:rPr>
              <a:t>Photoshop</a:t>
            </a: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 удобнее и быстрее, а также меньше его боялись, я подготовила </a:t>
            </a:r>
            <a: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  <a:t>подробную инструкцию </a:t>
            </a: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для новичков, где </a:t>
            </a:r>
            <a: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  <a:t>разобран интерфейс </a:t>
            </a: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программы</a:t>
            </a:r>
            <a: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  <a:t>.</a:t>
            </a:r>
            <a:b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</a:br>
            <a: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  <a:t/>
            </a:r>
            <a:b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</a:b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/>
            </a:r>
            <a:b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</a:br>
            <a: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  <a:t>Ссылка на файл -  </a:t>
            </a:r>
            <a:r>
              <a:rPr lang="en-US" sz="2000" dirty="0"/>
              <a:t> </a:t>
            </a:r>
            <a:r>
              <a:rPr lang="en-US" sz="2000" u="sng" dirty="0">
                <a:hlinkClick r:id="rId3"/>
              </a:rPr>
              <a:t>https://</a:t>
            </a:r>
            <a:r>
              <a:rPr lang="en-US" sz="2000" u="sng" dirty="0" smtClean="0">
                <a:hlinkClick r:id="rId3"/>
              </a:rPr>
              <a:t>disk.yandex.ru/d/gBfi1bnNYBSD2w</a:t>
            </a:r>
            <a:r>
              <a:rPr lang="ru-RU" sz="2000" u="sng" dirty="0" smtClean="0"/>
              <a:t>    </a:t>
            </a:r>
            <a: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  <a:t/>
            </a:r>
            <a:b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</a:b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/>
            </a:r>
            <a:b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</a:br>
            <a: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  <a:t>или</a:t>
            </a:r>
            <a:endParaRPr lang="ru-RU" sz="2000" dirty="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000000-0000-0000-0000-000000000000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16400" y="3416300"/>
            <a:ext cx="1656080" cy="1655281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86912" y="1975104"/>
            <a:ext cx="33329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74954" y="731584"/>
            <a:ext cx="9003030" cy="1477328"/>
          </a:xfrm>
        </p:spPr>
        <p:txBody>
          <a:bodyPr vert="horz" wrap="square">
            <a:spAutoFit/>
          </a:bodyPr>
          <a:lstStyle/>
          <a:p>
            <a:pPr lvl="0" algn="l"/>
            <a: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  <a:t>Цель:</a:t>
            </a:r>
            <a:b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</a:br>
            <a: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  <a:t>Повышение </a:t>
            </a: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профессиональной компетентности педагогов- участников мастер-класса в процессе педагогического общения по обучению создания дидактической игры в программе </a:t>
            </a:r>
            <a:r>
              <a:rPr lang="ru-RU" sz="2000" dirty="0" err="1">
                <a:latin typeface="Times New Roman" pitchFamily="18"/>
                <a:ea typeface="Segoe UI" pitchFamily="2"/>
                <a:cs typeface="Tahoma" pitchFamily="2"/>
              </a:rPr>
              <a:t>Adobe</a:t>
            </a: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ru-RU" sz="2000" dirty="0" err="1">
                <a:latin typeface="Times New Roman" pitchFamily="18"/>
                <a:ea typeface="Segoe UI" pitchFamily="2"/>
                <a:cs typeface="Tahoma" pitchFamily="2"/>
              </a:rPr>
              <a:t>Photoshop</a:t>
            </a:r>
            <a:endParaRPr lang="ru-RU" sz="2000" dirty="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74954" y="2208912"/>
            <a:ext cx="9003030" cy="2972688"/>
          </a:xfrm>
        </p:spPr>
        <p:txBody>
          <a:bodyPr vert="horz">
            <a:normAutofit fontScale="92500"/>
          </a:bodyPr>
          <a:lstStyle/>
          <a:p>
            <a:pPr marL="0" lvl="0" indent="0">
              <a:buNone/>
            </a:pP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Задачи: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Познакомить педагогов ДОУ практическим приемам использования программы </a:t>
            </a:r>
            <a:r>
              <a:rPr lang="ru-RU" sz="2000" dirty="0" err="1">
                <a:latin typeface="Times New Roman" pitchFamily="18"/>
                <a:ea typeface="Segoe UI" pitchFamily="2"/>
                <a:cs typeface="Tahoma" pitchFamily="2"/>
              </a:rPr>
              <a:t>Adobe</a:t>
            </a: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ru-RU" sz="2000" dirty="0" err="1">
                <a:latin typeface="Times New Roman" pitchFamily="18"/>
                <a:ea typeface="Segoe UI" pitchFamily="2"/>
                <a:cs typeface="Tahoma" pitchFamily="2"/>
              </a:rPr>
              <a:t>Photoshop</a:t>
            </a: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 для обеспечения высоких  образовательных результатов воспитанников.</a:t>
            </a:r>
          </a:p>
          <a:p>
            <a:pPr lvl="0" algn="l">
              <a:buSzPct val="45000"/>
              <a:buFont typeface="StarSymbol"/>
              <a:buChar char="●"/>
            </a:pP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Формировать у участников мастер-класса мотивацию на использование в образовательной деятельности программу </a:t>
            </a:r>
            <a:r>
              <a:rPr lang="ru-RU" sz="2000" dirty="0" err="1">
                <a:latin typeface="Times New Roman" pitchFamily="18"/>
                <a:ea typeface="Segoe UI" pitchFamily="2"/>
                <a:cs typeface="Tahoma" pitchFamily="2"/>
              </a:rPr>
              <a:t>Adobe</a:t>
            </a: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 </a:t>
            </a:r>
            <a:r>
              <a:rPr lang="ru-RU" sz="2000" dirty="0" err="1">
                <a:latin typeface="Times New Roman" pitchFamily="18"/>
                <a:ea typeface="Segoe UI" pitchFamily="2"/>
                <a:cs typeface="Tahoma" pitchFamily="2"/>
              </a:rPr>
              <a:t>Photoshop</a:t>
            </a: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55904" y="834962"/>
            <a:ext cx="8870950" cy="3287712"/>
          </a:xfrm>
        </p:spPr>
        <p:txBody>
          <a:bodyPr vert="horz">
            <a:noAutofit/>
          </a:bodyPr>
          <a:lstStyle/>
          <a:p>
            <a:pPr marL="0" lvl="0" indent="0">
              <a:buNone/>
            </a:pP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«Без игры нет, и не может быть полноценного умственного развития.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Игра-это огромное светлое окно, через которое в духовный мир ребенка выливается живительный поток представлений, понятий.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Игра-это искра, зажигающая огонек пытливости и любознательности».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                                                                                     В.А. Сухомлинский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31578" y="1605549"/>
            <a:ext cx="9001125" cy="2031325"/>
          </a:xfrm>
        </p:spPr>
        <p:txBody>
          <a:bodyPr vert="horz">
            <a:spAutoFit/>
          </a:bodyPr>
          <a:lstStyle/>
          <a:p>
            <a:pPr lvl="0" algn="l"/>
            <a:r>
              <a:rPr lang="ru-RU" sz="2000" b="0" dirty="0">
                <a:latin typeface="Times New Roman" pitchFamily="18"/>
                <a:ea typeface="Segoe UI" pitchFamily="2"/>
                <a:cs typeface="Tahoma" pitchFamily="2"/>
              </a:rPr>
              <a:t>Одна из важных задач </a:t>
            </a:r>
            <a:r>
              <a:rPr lang="ru-RU" sz="2000" b="0" dirty="0" smtClean="0">
                <a:latin typeface="Times New Roman" pitchFamily="18"/>
                <a:ea typeface="Segoe UI" pitchFamily="2"/>
                <a:cs typeface="Tahoma" pitchFamily="2"/>
              </a:rPr>
              <a:t>современного дошкольного </a:t>
            </a:r>
            <a:r>
              <a:rPr lang="ru-RU" sz="2000" b="0" dirty="0">
                <a:latin typeface="Times New Roman" pitchFamily="18"/>
                <a:ea typeface="Segoe UI" pitchFamily="2"/>
                <a:cs typeface="Tahoma" pitchFamily="2"/>
              </a:rPr>
              <a:t>воспитания-создание таких условий, которые способствовали бы развитию ребенка, раскрытию его творческого потенциала. Ни для кого не секрет, что у детей дошкольного возраста, важное значение имеет развитие познавательных процессов, таких как: память, внимание, мышление, речь.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6032" y="1311781"/>
            <a:ext cx="96804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ru-RU" sz="2000" dirty="0" smtClean="0">
                <a:solidFill>
                  <a:prstClr val="black"/>
                </a:solidFill>
                <a:latin typeface="Times New Roman" pitchFamily="18"/>
                <a:ea typeface="Segoe UI" pitchFamily="2"/>
                <a:cs typeface="Tahoma" pitchFamily="2"/>
              </a:rPr>
              <a:t>ДИДАКТИЧЕСКАЯ ИГРА:</a:t>
            </a:r>
            <a:endParaRPr lang="ru-RU" sz="2000" dirty="0">
              <a:solidFill>
                <a:prstClr val="black"/>
              </a:solidFill>
              <a:latin typeface="Times New Roman" pitchFamily="18"/>
              <a:ea typeface="Segoe UI" pitchFamily="2"/>
              <a:cs typeface="Tahoma" pitchFamily="2"/>
            </a:endParaRPr>
          </a:p>
          <a:p>
            <a:pPr lvl="0" hangingPunct="0">
              <a:buSzPct val="45000"/>
              <a:buFont typeface="OpenSymbol"/>
              <a:buChar char="➢"/>
            </a:pPr>
            <a:r>
              <a:rPr lang="ru-RU" sz="2000" cap="all" dirty="0">
                <a:solidFill>
                  <a:prstClr val="black"/>
                </a:solidFill>
                <a:latin typeface="Times New Roman" pitchFamily="18"/>
                <a:ea typeface="Segoe UI" pitchFamily="2"/>
                <a:cs typeface="Tahoma" pitchFamily="2"/>
              </a:rPr>
              <a:t>способствует усвоению общественно выработанных средств и способов умственной деятельности;</a:t>
            </a:r>
          </a:p>
          <a:p>
            <a:pPr lvl="0" hangingPunct="0">
              <a:buSzPct val="45000"/>
              <a:buFont typeface="OpenSymbol"/>
              <a:buChar char="➢"/>
            </a:pPr>
            <a:r>
              <a:rPr lang="ru-RU" sz="2000" cap="all" dirty="0">
                <a:solidFill>
                  <a:prstClr val="black"/>
                </a:solidFill>
                <a:latin typeface="Times New Roman" pitchFamily="18"/>
                <a:ea typeface="Segoe UI" pitchFamily="2"/>
                <a:cs typeface="Tahoma" pitchFamily="2"/>
              </a:rPr>
              <a:t>обеспечивает расчленение сложных явлений на простые и обобщение единичных;</a:t>
            </a:r>
          </a:p>
          <a:p>
            <a:pPr lvl="0" hangingPunct="0">
              <a:buSzPct val="45000"/>
              <a:buFont typeface="OpenSymbol"/>
              <a:buChar char="➢"/>
            </a:pPr>
            <a:r>
              <a:rPr lang="ru-RU" sz="2000" cap="all" dirty="0">
                <a:solidFill>
                  <a:prstClr val="black"/>
                </a:solidFill>
                <a:latin typeface="Times New Roman" pitchFamily="18"/>
                <a:ea typeface="Segoe UI" pitchFamily="2"/>
                <a:cs typeface="Tahoma" pitchFamily="2"/>
              </a:rPr>
              <a:t>осуществляет аналитическую и синтетическую деятельность;</a:t>
            </a:r>
          </a:p>
          <a:p>
            <a:pPr lvl="0" hangingPunct="0">
              <a:buSzPct val="45000"/>
              <a:buFont typeface="OpenSymbol"/>
              <a:buChar char="➢"/>
            </a:pPr>
            <a:r>
              <a:rPr lang="ru-RU" sz="2000" cap="all" dirty="0">
                <a:solidFill>
                  <a:prstClr val="black"/>
                </a:solidFill>
                <a:latin typeface="Times New Roman" pitchFamily="18"/>
                <a:ea typeface="Segoe UI" pitchFamily="2"/>
                <a:cs typeface="Tahoma" pitchFamily="2"/>
              </a:rPr>
              <a:t>способствует развитию познавательных способностей; полученных новых знаний, их обобщению и закреплению;</a:t>
            </a:r>
          </a:p>
          <a:p>
            <a:pPr lvl="0" hangingPunct="0">
              <a:buSzPct val="45000"/>
              <a:buFont typeface="OpenSymbol"/>
              <a:buChar char="➢"/>
            </a:pPr>
            <a:r>
              <a:rPr lang="ru-RU" sz="2000" cap="all" dirty="0">
                <a:solidFill>
                  <a:prstClr val="black"/>
                </a:solidFill>
                <a:latin typeface="Times New Roman" pitchFamily="18"/>
                <a:ea typeface="Segoe UI" pitchFamily="2"/>
                <a:cs typeface="Tahoma" pitchFamily="2"/>
              </a:rPr>
              <a:t>приносит большую пользу тем, что учат детей применять имеющиеся знания в новых </a:t>
            </a:r>
            <a:r>
              <a:rPr lang="ru-RU" sz="2000" cap="all" dirty="0" smtClean="0">
                <a:solidFill>
                  <a:prstClr val="black"/>
                </a:solidFill>
                <a:latin typeface="Times New Roman" pitchFamily="18"/>
                <a:ea typeface="Segoe UI" pitchFamily="2"/>
                <a:cs typeface="Tahoma" pitchFamily="2"/>
              </a:rPr>
              <a:t>условиях</a:t>
            </a:r>
            <a:r>
              <a:rPr lang="ru-RU" sz="2000" cap="all" dirty="0">
                <a:solidFill>
                  <a:prstClr val="black"/>
                </a:solidFill>
                <a:latin typeface="Times New Roman" pitchFamily="18"/>
                <a:ea typeface="Segoe UI" pitchFamily="2"/>
                <a:cs typeface="Tahoma" pitchFamily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52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9328" y="520764"/>
            <a:ext cx="9001125" cy="954087"/>
          </a:xfrm>
        </p:spPr>
        <p:txBody>
          <a:bodyPr vert="horz"/>
          <a:lstStyle/>
          <a:p>
            <a:pPr lvl="0"/>
            <a:r>
              <a:rPr lang="ru-RU" sz="2000" u="sng" dirty="0">
                <a:latin typeface="Times New Roman" pitchFamily="18"/>
                <a:ea typeface="Segoe UI" pitchFamily="2"/>
                <a:cs typeface="Tahoma" pitchFamily="2"/>
              </a:rPr>
              <a:t>Дидактическая игра- это одно из средств обучения детей дошкольного возраста.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719328" y="1354386"/>
            <a:ext cx="8869363" cy="3289300"/>
          </a:xfrm>
        </p:spPr>
        <p:txBody>
          <a:bodyPr vert="horz">
            <a:normAutofit/>
          </a:bodyPr>
          <a:lstStyle/>
          <a:p>
            <a:pPr marL="0" lvl="0" indent="0">
              <a:buNone/>
            </a:pP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Если в процессе обучения систематически </a:t>
            </a:r>
            <a:r>
              <a:rPr lang="ru-RU" sz="2000" dirty="0" smtClean="0">
                <a:latin typeface="Times New Roman" pitchFamily="18"/>
                <a:ea typeface="Segoe UI" pitchFamily="2"/>
                <a:cs typeface="Tahoma" pitchFamily="2"/>
              </a:rPr>
              <a:t>используются разнообразные </a:t>
            </a:r>
            <a:r>
              <a:rPr lang="ru-RU" sz="2000" dirty="0">
                <a:latin typeface="Times New Roman" pitchFamily="18"/>
                <a:ea typeface="Segoe UI" pitchFamily="2"/>
                <a:cs typeface="Tahoma" pitchFamily="2"/>
              </a:rPr>
              <a:t>дидактические игры, то дети, особенно в старшем дошкольном возрасте, начинают самостоятельно организовывать этот вид игр: выбирают игру, контролируют выполнение правил и действий, оценивают поведение играющих. Поэтому дидактическая игра занимает важнейшее место в системе педагогических средств всестороннего развития детей.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416" y="1342184"/>
            <a:ext cx="95707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cap="all" dirty="0">
                <a:latin typeface="Times New Roman" pitchFamily="18"/>
              </a:rPr>
              <a:t>Стремительное развитие информационного общества, проявление и широкое распространение технологий мультимедиа, электронных информационных ресурсов, сетевых технологий позволяют использовать информационные технологии (ИТ) в качестве средства обучения, общения, воспитания, интеграции в мировое пространство. Совокупность традиционных и информационных направлений внедрения информационной технологии создает предпосылки для реализации новой интегрированной концепции применения ИТ в образовании.</a:t>
            </a:r>
            <a:endParaRPr lang="ru-RU" sz="2000" cap="all" dirty="0"/>
          </a:p>
        </p:txBody>
      </p:sp>
    </p:spTree>
    <p:extLst>
      <p:ext uri="{BB962C8B-B14F-4D97-AF65-F5344CB8AC3E}">
        <p14:creationId xmlns:p14="http://schemas.microsoft.com/office/powerpoint/2010/main" val="341773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745" y="1113916"/>
            <a:ext cx="9326880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90000"/>
              </a:lnSpc>
              <a:spcBef>
                <a:spcPts val="1414"/>
              </a:spcBef>
              <a:buSzPct val="45000"/>
              <a:buFont typeface="StarSymbol"/>
              <a:buChar char="●"/>
            </a:pPr>
            <a:r>
              <a:rPr lang="ru-RU" sz="2000" cap="all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Внедрение новых информационных и коммуникационных технологий на базе интернет сегодня является одним из важнейших резервов повышения эффективности непрерывного образования и самообразования педагогических работников.</a:t>
            </a:r>
          </a:p>
          <a:p>
            <a:pPr lvl="0" hangingPunct="0">
              <a:lnSpc>
                <a:spcPct val="90000"/>
              </a:lnSpc>
              <a:spcBef>
                <a:spcPts val="1414"/>
              </a:spcBef>
              <a:buSzPct val="45000"/>
              <a:buFont typeface="StarSymbol"/>
              <a:buChar char="●"/>
            </a:pPr>
            <a:r>
              <a:rPr lang="ru-RU" sz="2000" cap="all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Сегодня совершенно ясно, что современный мир становится всё более зависимым от информационных технологий и будущее неизбежно потребует от сегодняшних педагогов большого запаса разнообразных знаний, включая и знания информационных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148081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1480146"/>
            <a:ext cx="98977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>
              <a:lnSpc>
                <a:spcPct val="90000"/>
              </a:lnSpc>
              <a:spcBef>
                <a:spcPts val="1414"/>
              </a:spcBef>
              <a:buSzPct val="45000"/>
            </a:pPr>
            <a:r>
              <a:rPr lang="ru-RU" sz="2000" cap="all" dirty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Актуальность использования информационных технологий в современном дошкольном образовании диктуется стремительным развитием информационного общества, широким распространением технологий мультимедиа, электронных информационных ресурсов, сетевых технологий позволяющих использовать информационные технологии (ИТ) в качестве средства обучения, общения, воспитания, интеграции в мировое пространство</a:t>
            </a:r>
            <a:r>
              <a:rPr lang="ru-RU" sz="2000" dirty="0" smtClean="0"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Times New Roman" pitchFamily="18"/>
                <a:ea typeface="Microsoft YaHei" pitchFamily="2"/>
                <a:cs typeface="Arial" pitchFamily="2"/>
              </a:rPr>
              <a:t>.</a:t>
            </a:r>
            <a:endParaRPr lang="ru-RU" sz="2000" dirty="0">
              <a:solidFill>
                <a:srgbClr val="000000"/>
              </a:solidFill>
              <a:highlight>
                <a:scrgbClr r="0" g="0" b="0">
                  <a:alpha val="0"/>
                </a:scrgbClr>
              </a:highlight>
              <a:latin typeface="Times New Roman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6128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279</TotalTime>
  <Words>551</Words>
  <Application>Microsoft Office PowerPoint</Application>
  <PresentationFormat>Произвольный</PresentationFormat>
  <Paragraphs>42</Paragraphs>
  <Slides>16</Slides>
  <Notes>8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Microsoft YaHei</vt:lpstr>
      <vt:lpstr>Arial</vt:lpstr>
      <vt:lpstr>Calibri</vt:lpstr>
      <vt:lpstr>Liberation Sans</vt:lpstr>
      <vt:lpstr>Liberation Sans Narrow</vt:lpstr>
      <vt:lpstr>OpenSymbol</vt:lpstr>
      <vt:lpstr>Segoe UI</vt:lpstr>
      <vt:lpstr>StarSymbol</vt:lpstr>
      <vt:lpstr>Tahoma</vt:lpstr>
      <vt:lpstr>Times New Roman</vt:lpstr>
      <vt:lpstr>Tw Cen MT</vt:lpstr>
      <vt:lpstr>Капля</vt:lpstr>
      <vt:lpstr> Мастер-класс  «Использование программы  Adobe Photoshop в создании дидактических игр». </vt:lpstr>
      <vt:lpstr>Цель: Повышение профессиональной компетентности педагогов- участников мастер-класса в процессе педагогического общения по обучению создания дидактической игры в программе Adobe Photoshop</vt:lpstr>
      <vt:lpstr>Презентация PowerPoint</vt:lpstr>
      <vt:lpstr>Одна из важных задач современного дошкольного воспитания-создание таких условий, которые способствовали бы развитию ребенка, раскрытию его творческого потенциала. Ни для кого не секрет, что у детей дошкольного возраста, важное значение имеет развитие познавательных процессов, таких как: память, внимание, мышление, речь.</vt:lpstr>
      <vt:lpstr>Презентация PowerPoint</vt:lpstr>
      <vt:lpstr>Дидактическая игра- это одно из средств обучения детей дошкольного возраста.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Чтобы вы могли работать с Photoshop удобнее и быстрее, а также меньше его боялись, я подготовила подробную инструкцию для новичков, где разобран интерфейс программы.   Ссылка на файл -   https://disk.yandex.ru/d/gBfi1bnNYBSD2w      или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</dc:title>
  <dc:creator>Александр</dc:creator>
  <cp:lastModifiedBy>Admin</cp:lastModifiedBy>
  <cp:revision>18</cp:revision>
  <dcterms:created xsi:type="dcterms:W3CDTF">2024-01-13T19:39:16Z</dcterms:created>
  <dcterms:modified xsi:type="dcterms:W3CDTF">2024-02-05T11:36:51Z</dcterms:modified>
</cp:coreProperties>
</file>